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16" r:id="rId3"/>
    <p:sldId id="341" r:id="rId4"/>
    <p:sldId id="353" r:id="rId5"/>
    <p:sldId id="571" r:id="rId6"/>
    <p:sldId id="574" r:id="rId7"/>
    <p:sldId id="405" r:id="rId8"/>
    <p:sldId id="406" r:id="rId9"/>
    <p:sldId id="564" r:id="rId10"/>
    <p:sldId id="413" r:id="rId11"/>
    <p:sldId id="410" r:id="rId12"/>
    <p:sldId id="412" r:id="rId13"/>
    <p:sldId id="415" r:id="rId14"/>
    <p:sldId id="497" r:id="rId15"/>
    <p:sldId id="498" r:id="rId16"/>
    <p:sldId id="500" r:id="rId17"/>
    <p:sldId id="548" r:id="rId18"/>
    <p:sldId id="572" r:id="rId19"/>
    <p:sldId id="573" r:id="rId20"/>
    <p:sldId id="557" r:id="rId21"/>
    <p:sldId id="575" r:id="rId22"/>
    <p:sldId id="576" r:id="rId23"/>
    <p:sldId id="577" r:id="rId24"/>
    <p:sldId id="490" r:id="rId25"/>
    <p:sldId id="566" r:id="rId26"/>
    <p:sldId id="578" r:id="rId27"/>
  </p:sldIdLst>
  <p:sldSz cx="12192000" cy="6858000"/>
  <p:notesSz cx="6858000" cy="9144000"/>
  <p:embeddedFontLst>
    <p:embeddedFont>
      <p:font typeface="微软雅黑" panose="020B0503020204020204" charset="-122"/>
      <p:regular r:id="rId33"/>
    </p:embeddedFont>
    <p:embeddedFont>
      <p:font typeface="黑体" panose="02010609060101010101" charset="-122"/>
      <p:regular r:id="rId34"/>
    </p:embeddedFont>
    <p:embeddedFont>
      <p:font typeface="Pinyin Adjust" panose="02000500000000000000" charset="0"/>
      <p:regular r:id="rId35"/>
    </p:embeddedFont>
    <p:embeddedFont>
      <p:font typeface="楷体" panose="02010609060101010101" pitchFamily="49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66"/>
      </p:cViewPr>
      <p:guideLst>
        <p:guide orient="horz" pos="22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font" Target="fonts/font8.fntdata"/><Relationship Id="rId4" Type="http://schemas.openxmlformats.org/officeDocument/2006/relationships/slide" Target="slides/slide2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万能">
    <p:bg bwMode="auto"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圆角矩形 1"/>
          <p:cNvSpPr/>
          <p:nvPr/>
        </p:nvSpPr>
        <p:spPr>
          <a:xfrm>
            <a:off x="123825" y="350838"/>
            <a:ext cx="11952288" cy="639127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10" name="矩形 313" hidden="1"/>
          <p:cNvSpPr/>
          <p:nvPr/>
        </p:nvSpPr>
        <p:spPr>
          <a:xfrm>
            <a:off x="123825" y="346075"/>
            <a:ext cx="11952288" cy="639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1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3A490-2FC6-47CE-B243-819E5DB06A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2909455" y="2609995"/>
            <a:ext cx="5767388" cy="73660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algn="ctr"/>
            <a:r>
              <a:rPr lang="en-US" altLang="zh-CN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5.</a:t>
            </a:r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草船借箭</a:t>
            </a:r>
            <a:endParaRPr lang="zh-CN" altLang="en-US" sz="4800" b="1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4573949" y="3576061"/>
            <a:ext cx="2438400" cy="392112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课时</a:t>
            </a:r>
            <a:endParaRPr lang="zh-CN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447579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38918" y="3371465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忌日  忌恨  忌惮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708861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513830" y="4154334"/>
            <a:ext cx="5400675" cy="183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在学习上，最忌讳的是有始无终。</a:t>
            </a:r>
            <a:endParaRPr lang="zh-CN" altLang="en-US" sz="40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忌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00990" y="599573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jì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3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13830" y="1864360"/>
            <a:ext cx="3923665" cy="98107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55309" y="4375231"/>
            <a:ext cx="2772240" cy="15679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巧记</a:t>
            </a:r>
            <a:endParaRPr lang="en-US" altLang="zh-CN" sz="3200" dirty="0" smtClean="0">
              <a:solidFill>
                <a:srgbClr val="002060"/>
              </a:solidFill>
            </a:endParaRPr>
          </a:p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“心”上只有自“己”。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406016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15461" y="3440199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曹操  闲曹  曹好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667298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607715" y="4244066"/>
            <a:ext cx="50248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诸葛亮巧施妙计打败了曹操。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曹</a:t>
            </a:r>
            <a:endParaRPr lang="en-US" altLang="zh-CN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686974" y="634261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cáo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85560" y="1731645"/>
            <a:ext cx="5657215" cy="12700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55309" y="4375231"/>
            <a:ext cx="2772240" cy="15679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巧记</a:t>
            </a:r>
            <a:endParaRPr lang="en-US" altLang="zh-CN" sz="3200" dirty="0" smtClean="0">
              <a:solidFill>
                <a:srgbClr val="002060"/>
              </a:solidFill>
            </a:endParaRPr>
          </a:p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唱一天（日）“曲”。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593465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15461" y="3627648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鲁莽  </a:t>
            </a: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粗鲁  </a:t>
            </a:r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鲁钝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854747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628418" y="4824978"/>
            <a:ext cx="51504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他是一个很鲁莽的人。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鲁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00990" y="599573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lǔ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85560" y="1731645"/>
            <a:ext cx="5415915" cy="130302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55309" y="4375231"/>
            <a:ext cx="2772240" cy="15679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巧记</a:t>
            </a:r>
            <a:endParaRPr lang="en-US" altLang="zh-CN" sz="3200" dirty="0" smtClean="0">
              <a:solidFill>
                <a:srgbClr val="002060"/>
              </a:solidFill>
            </a:endParaRPr>
          </a:p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一“日”一“鱼”。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666507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15461" y="3700690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山寨  村寨  边寨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927789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572567" y="4923681"/>
            <a:ext cx="51504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半山腰有一座小山寨。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寨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727517" y="561246"/>
            <a:ext cx="123190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zhài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14440" y="1736725"/>
            <a:ext cx="5666740" cy="12979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727" y="4238337"/>
            <a:ext cx="2976245" cy="2183765"/>
          </a:xfrm>
          <a:prstGeom prst="round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89533" y="3406015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56480" y="3440198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擂台  打雷  擂鼓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138920" y="4667297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629399" y="4293372"/>
            <a:ext cx="5150485" cy="183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喜欢吹擂自己的人总是不太招人喜欢。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擂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00990" y="599573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léi</a:t>
            </a:r>
            <a:endParaRPr lang="en-US" altLang="zh-CN" sz="4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85560" y="1717675"/>
            <a:ext cx="5638165" cy="128333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29" y="4218617"/>
            <a:ext cx="184781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313130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15461" y="3347313"/>
            <a:ext cx="49595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呐喊  唢呐  声呐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574412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550762" y="4256514"/>
            <a:ext cx="5150485" cy="183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运动场上，欢呼声、呐喊声此起彼伏。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呐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00990" y="599573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nà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86855" y="1869440"/>
            <a:ext cx="3933190" cy="9715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4504" y="4256514"/>
            <a:ext cx="2773045" cy="2216785"/>
          </a:xfrm>
          <a:prstGeom prst="round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5048514" y="3437189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6515461" y="3471372"/>
            <a:ext cx="4959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插旗  插秧  </a:t>
            </a: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见缝插针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5097901" y="4698471"/>
            <a:ext cx="23760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6567804" y="4417825"/>
            <a:ext cx="5150485" cy="183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新设计的插秧机不久即可使用。</a:t>
            </a:r>
            <a:endParaRPr lang="zh-CN" altLang="en-US" sz="4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23"/>
          <p:cNvGrpSpPr/>
          <p:nvPr/>
        </p:nvGrpSpPr>
        <p:grpSpPr>
          <a:xfrm>
            <a:off x="855309" y="1428750"/>
            <a:ext cx="2772240" cy="2625318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937766" y="1264201"/>
            <a:ext cx="3335276" cy="275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</a:t>
            </a:r>
            <a:endParaRPr lang="zh-CN" altLang="en-US" sz="173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686974" y="588987"/>
            <a:ext cx="110891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chā</a:t>
            </a:r>
            <a:endParaRPr lang="en-US" altLang="zh-CN" sz="4800" dirty="0" err="1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5048514" y="2001528"/>
            <a:ext cx="12664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4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14440" y="1727200"/>
            <a:ext cx="5657215" cy="12731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5345" y="4441825"/>
            <a:ext cx="3115310" cy="1857375"/>
          </a:xfrm>
          <a:prstGeom prst="round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582454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理解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300942" y="2152394"/>
            <a:ext cx="11794601" cy="43858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妒忌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对才能、名誉、地位或境遇比自己好的人心怀怨恨。</a:t>
            </a:r>
            <a:endParaRPr lang="zh-CN" altLang="en-US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推却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借理由推托、拒绝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都督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古代的军事长官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委托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请别人代办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                 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 </a:t>
            </a:r>
            <a:endParaRPr lang="zh-CN" altLang="en-US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军令状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接受军令后写的保证书，如果完不成任务，愿接受军法处罚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甘受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心甘情愿地接受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  </a:t>
            </a:r>
            <a:endParaRPr lang="en-US" altLang="zh-CN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389791" y="871760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理解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655905" y="1706663"/>
            <a:ext cx="10860904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迟延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耽搁，拖延。  </a:t>
            </a:r>
            <a:endParaRPr lang="en-US" altLang="zh-CN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调度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管理并安排（工作、人力、车辆等）。</a:t>
            </a:r>
            <a:endParaRPr lang="en-US" altLang="zh-CN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虚实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虚和实，泛指内部情况。</a:t>
            </a:r>
            <a:endParaRPr lang="zh-CN" altLang="en-US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弓弩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弩弓，一种兵器，一种利用机械力量射箭的弓。弓弩手，古代军队中负责射箭的兵士。</a:t>
            </a:r>
            <a:endParaRPr lang="zh-CN" altLang="en-US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神机妙算</a:t>
            </a:r>
            <a:r>
              <a:rPr lang="en-US" altLang="zh-CN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8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惊人的机智，巧妙的谋划，形容有预见性，善于估计客观情势，决定策略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504709" y="2496173"/>
            <a:ext cx="9329195" cy="3046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      粗读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课文，围绕“借”这条主线，按照事情的发展顺序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，说说借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箭的起因、经过、结果，把握课文的主要内容。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思考讨论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408719" y="2507224"/>
            <a:ext cx="3410646" cy="2127858"/>
          </a:xfrm>
          <a:prstGeom prst="round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446808" y="938356"/>
            <a:ext cx="11104725" cy="1568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</a:t>
            </a:r>
            <a:r>
              <a:rPr 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同学们，大家读过《三国演义》吗？都能说出其中的哪些故事呀？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5004" y="2507224"/>
            <a:ext cx="3902709" cy="2127858"/>
          </a:xfrm>
          <a:prstGeom prst="roundRect">
            <a:avLst/>
          </a:prstGeom>
        </p:spPr>
      </p:pic>
      <p:sp>
        <p:nvSpPr>
          <p:cNvPr id="10" name="副标题 2"/>
          <p:cNvSpPr txBox="1"/>
          <p:nvPr/>
        </p:nvSpPr>
        <p:spPr>
          <a:xfrm>
            <a:off x="775504" y="4725994"/>
            <a:ext cx="10874956" cy="1686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这节课，就让我们学习</a:t>
            </a:r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《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三国演义</a:t>
            </a:r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》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中的其中一个故事</a:t>
            </a:r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——《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草船借箭</a:t>
            </a:r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》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412111" y="1952163"/>
            <a:ext cx="9329195" cy="3046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      起因：周瑜很妒忌诸葛亮，要他十天内造出十万支箭，以此陷害他。诸葛亮以大局为重，立下军令状，答应三天内造好十万支箭。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423687" y="1026188"/>
            <a:ext cx="9329195" cy="50167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      经过：诸葛亮请鲁肃帮忙准备船只、军士、草把子等，并叮嘱鲁肃不要把借船的事告诉周瑜。第三天夜里，诸葛亮把鲁肃请到船上，在大雾漫天时把船只开向曹军水寨，曹操不敢轻易出兵，只叫弓弩手射箭，二十条船两边草把子上插满了箭。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238492" y="2496173"/>
            <a:ext cx="9329195" cy="9370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      结果：十万支箭如期交付周瑜，周瑜自叹不如。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4375230" y="3923818"/>
            <a:ext cx="6701742" cy="199084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zh-CN" altLang="en-US" sz="3200" dirty="0" smtClean="0">
                <a:solidFill>
                  <a:srgbClr val="FFC000"/>
                </a:solidFill>
              </a:rPr>
              <a:t>说的时候，要注意说清楚主要人物和事情。</a:t>
            </a:r>
            <a:endParaRPr lang="zh-CN" altLang="en-US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/>
          <p:nvPr/>
        </p:nvSpPr>
        <p:spPr>
          <a:xfrm>
            <a:off x="1016807" y="718301"/>
            <a:ext cx="8324619" cy="42780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一、标注拼音</a:t>
            </a:r>
            <a:r>
              <a:rPr lang="zh-CN" altLang="en-US" sz="3200" b="1" dirty="0" smtClean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altLang="zh-CN" sz="3200" b="1" dirty="0" smtClean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 smtClean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妒忌    </a:t>
            </a:r>
            <a:r>
              <a:rPr lang="zh-CN" altLang="en-US" sz="3200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   ）                            </a:t>
            </a:r>
            <a:endParaRPr lang="zh-CN" altLang="en-US" sz="3200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惩罚       （        ）  </a:t>
            </a:r>
            <a:endParaRPr lang="zh-CN" altLang="en-US" sz="3200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救援       （         ）   </a:t>
            </a:r>
            <a:endParaRPr lang="zh-CN" altLang="en-US" sz="3200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弩箭       （         ）</a:t>
            </a:r>
            <a:endParaRPr lang="zh-CN" altLang="en-US" sz="3200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18716" y="2175857"/>
            <a:ext cx="1610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err="1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jì</a:t>
            </a:r>
            <a:endParaRPr lang="en-US" altLang="zh-CN" sz="3600" dirty="0">
              <a:solidFill>
                <a:srgbClr val="E04236"/>
              </a:solidFill>
              <a:latin typeface="Pinyin Adjust" panose="02000500000000000000" charset="0"/>
              <a:ea typeface="微软雅黑" panose="020B0503020204020204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80691" y="2905246"/>
            <a:ext cx="1340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chéng</a:t>
            </a:r>
            <a:endParaRPr lang="zh-CN" altLang="en-US" sz="2400" dirty="0">
              <a:solidFill>
                <a:srgbClr val="E04236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19496" y="3554684"/>
            <a:ext cx="166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yuán</a:t>
            </a:r>
            <a:endParaRPr lang="zh-CN" altLang="en-US" sz="2400" dirty="0">
              <a:solidFill>
                <a:srgbClr val="E04236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04771" y="4325214"/>
            <a:ext cx="249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E04236"/>
                </a:solidFill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nǔ</a:t>
            </a:r>
            <a:endParaRPr lang="zh-CN" altLang="en-US" sz="2400" dirty="0">
              <a:solidFill>
                <a:srgbClr val="E04236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48245" y="2732809"/>
            <a:ext cx="374073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74172" y="3467983"/>
            <a:ext cx="374073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548245" y="4215753"/>
            <a:ext cx="374073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74172" y="4996673"/>
            <a:ext cx="374073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/>
          <p:nvPr/>
        </p:nvSpPr>
        <p:spPr>
          <a:xfrm>
            <a:off x="1076208" y="2259067"/>
            <a:ext cx="8009919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二、熟读全文，画出你喜欢的句子，并说说为什么喜欢</a:t>
            </a:r>
            <a:r>
              <a:rPr lang="zh-CN" altLang="en-US" sz="3200" b="1" dirty="0" smtClean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。还可以根据这些句子，再找些三国演义中的故事读读。</a:t>
            </a:r>
            <a:endParaRPr lang="zh-CN" altLang="en-US" sz="3200" b="1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/>
          <p:nvPr/>
        </p:nvSpPr>
        <p:spPr>
          <a:xfrm>
            <a:off x="1145656" y="2409538"/>
            <a:ext cx="800991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 smtClean="0">
                <a:solidFill>
                  <a:srgbClr val="33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细读课文，把自己不理解的问题写下来，上课时跟同学们和老师讨论解决。</a:t>
            </a:r>
            <a:endParaRPr lang="zh-CN" altLang="en-US" sz="3200" b="1" dirty="0">
              <a:solidFill>
                <a:srgbClr val="33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901065" y="1551388"/>
            <a:ext cx="10284345" cy="46166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　　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成书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于元末明初，以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三国志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记载的三国历史和民间流传的三国故事为基础创作而成。小说从刘、关、张桃园结义写起，止于东吴灭亡，主要写了魏、蜀、吴三国间的斗争。书中塑造了众多栩栩如生的人物形象，如诸葛亮、曹操、刘备、关羽、张飞、孙权、周瑜等。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三国演义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是中国文学史上第一部章回体小说，是历史演义小说的开山之作。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三国演义与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西游记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水浒传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红楼梦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合称“中国古典四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大名著”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28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4813308" y="997013"/>
            <a:ext cx="298386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《三国演义》</a:t>
            </a:r>
            <a:endParaRPr kumimoji="0" lang="zh-CN" altLang="en-US" sz="3200" b="1" kern="1200" cap="none" spc="0" normalizeH="0" baseline="0" noProof="0" dirty="0"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717631" y="1639630"/>
            <a:ext cx="7381919" cy="45243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　　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名本，字贯中，号湖海散人，山西太原人，元末明初著名小说家、戏曲家，中国章回小说的鼻祖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主要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</a:t>
            </a:r>
            <a:r>
              <a:rPr lang="en-US" altLang="zh-CN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三国演义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宋太祖龙虎风云会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隋唐两朝志传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残唐五代史演义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32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747674" y="1085255"/>
            <a:ext cx="298386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罗贯中</a:t>
            </a:r>
            <a:endParaRPr kumimoji="0" lang="zh-CN" altLang="en-US" sz="3200" b="1" kern="1200" cap="none" spc="0" normalizeH="0" baseline="0" noProof="0" dirty="0"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7" name="图片 6" descr="2a5e00256ad957fa5e227c3f7e1a5d4d.jpe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347392" y="1854804"/>
            <a:ext cx="3019425" cy="311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文本框 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798654" y="1940571"/>
            <a:ext cx="10671858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　</a:t>
            </a:r>
            <a:r>
              <a:rPr kumimoji="0" lang="zh-CN" altLang="en-US" sz="2800" kern="1200" cap="none" spc="0" normalizeH="0" baseline="0" noProof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本文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三国演义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第四十六回的相关内容改写。东汉末年，曹操、刘备、孙权三足鼎立。当时曹操刚刚打败刘备，便率军南下，在长江北岸集结兵力，准备进攻孙权。孙权手下大将周瑜驻守在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长江南岸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，刘备派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诸葛亮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到孙权那里联合抗曹。“草船借箭”的故事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就发生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在此时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32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747674" y="1085255"/>
            <a:ext cx="4528225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“草船借箭”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发生缘由</a:t>
            </a:r>
            <a:endParaRPr kumimoji="0" lang="zh-CN" altLang="en-US" sz="3200" b="1" kern="1200" cap="none" spc="0" normalizeH="0" baseline="0" noProof="0" dirty="0"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856526" y="2718640"/>
            <a:ext cx="9907929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圈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出本课</a:t>
            </a:r>
            <a:r>
              <a:rPr lang="zh-CN" altLang="en-US" sz="3200" b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生字</a:t>
            </a:r>
            <a:r>
              <a:rPr lang="zh-CN" altLang="en-US" sz="3200" b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，读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准字音，不理解的词语借助工具书或联系上下文理解。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32230" y="2427605"/>
            <a:ext cx="11214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yú</a:t>
            </a:r>
            <a:endParaRPr lang="en-US" altLang="zh-CN" sz="2800" dirty="0" err="1" smtClean="0">
              <a:latin typeface="Pinyin Adjust" panose="02000500000000000000" charset="0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449736" y="2427605"/>
            <a:ext cx="10680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jì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517900" y="2427720"/>
            <a:ext cx="115506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dū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331917" y="3120003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瑜</a:t>
            </a:r>
            <a:endParaRPr lang="en-US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449955" y="3136628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忌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17913" y="3137196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督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857355" y="140551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我会认</a:t>
            </a:r>
            <a:endParaRPr lang="en-US" altLang="zh-CN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31226" y="2427301"/>
            <a:ext cx="9937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/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màn</a:t>
            </a:r>
            <a:endParaRPr lang="en-US" altLang="zh-CN" sz="3600" b="1" dirty="0" err="1" smtClean="0">
              <a:latin typeface="Pinyin Adjust" panose="02000500000000000000" charset="0"/>
              <a:ea typeface="GB Pinyinok-B" pitchFamily="2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5" name="TextBox 26"/>
          <p:cNvSpPr txBox="1">
            <a:spLocks noChangeArrowheads="1"/>
          </p:cNvSpPr>
          <p:nvPr/>
        </p:nvSpPr>
        <p:spPr bwMode="auto">
          <a:xfrm>
            <a:off x="4716908" y="3136844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幔</a:t>
            </a:r>
            <a:endParaRPr lang="zh-CN" altLang="en-US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06352" y="2427301"/>
            <a:ext cx="107886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zhài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65727" y="2427532"/>
            <a:ext cx="10680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lèi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033792" y="2427297"/>
            <a:ext cx="115506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nà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068080" y="2427761"/>
            <a:ext cx="10795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nǔ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00500000000000000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814332" y="2427297"/>
            <a:ext cx="12541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/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chéng</a:t>
            </a:r>
            <a:endParaRPr lang="en-US" altLang="zh-CN" sz="3600" b="1" dirty="0" err="1" smtClean="0">
              <a:latin typeface="Pinyin Adjust" panose="02000500000000000000" charset="0"/>
              <a:ea typeface="GB Pinyinok-B" pitchFamily="2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5982470" y="3137479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寨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1" name="TextBox 23"/>
          <p:cNvSpPr txBox="1">
            <a:spLocks noChangeArrowheads="1"/>
          </p:cNvSpPr>
          <p:nvPr/>
        </p:nvSpPr>
        <p:spPr bwMode="auto">
          <a:xfrm>
            <a:off x="6930175" y="3137075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擂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8" name="TextBox 24"/>
          <p:cNvSpPr txBox="1">
            <a:spLocks noChangeArrowheads="1"/>
          </p:cNvSpPr>
          <p:nvPr/>
        </p:nvSpPr>
        <p:spPr bwMode="auto">
          <a:xfrm>
            <a:off x="8033792" y="3137609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呐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9" name="TextBox 25"/>
          <p:cNvSpPr txBox="1">
            <a:spLocks noChangeArrowheads="1"/>
          </p:cNvSpPr>
          <p:nvPr/>
        </p:nvSpPr>
        <p:spPr bwMode="auto">
          <a:xfrm>
            <a:off x="9068080" y="3136690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弩</a:t>
            </a:r>
            <a:endParaRPr lang="zh-CN" altLang="en-US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10146594" y="3136789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丞</a:t>
            </a:r>
            <a:endParaRPr lang="zh-CN" altLang="en-US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331917" y="4166886"/>
            <a:ext cx="9403957" cy="13426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2060"/>
                </a:solidFill>
              </a:rPr>
              <a:t>己</a:t>
            </a:r>
            <a:r>
              <a:rPr lang="en-US" altLang="zh-CN" sz="3200" dirty="0" smtClean="0">
                <a:solidFill>
                  <a:srgbClr val="002060"/>
                </a:solidFill>
              </a:rPr>
              <a:t>+</a:t>
            </a:r>
            <a:r>
              <a:rPr lang="zh-CN" altLang="en-US" sz="3200" dirty="0" smtClean="0">
                <a:solidFill>
                  <a:srgbClr val="002060"/>
                </a:solidFill>
              </a:rPr>
              <a:t>心</a:t>
            </a:r>
            <a:r>
              <a:rPr lang="en-US" altLang="zh-CN" sz="3200" dirty="0" smtClean="0">
                <a:solidFill>
                  <a:srgbClr val="002060"/>
                </a:solidFill>
              </a:rPr>
              <a:t>=</a:t>
            </a:r>
            <a:r>
              <a:rPr lang="zh-CN" altLang="en-US" sz="3200" dirty="0" smtClean="0">
                <a:solidFill>
                  <a:srgbClr val="002060"/>
                </a:solidFill>
              </a:rPr>
              <a:t>忌  巾</a:t>
            </a:r>
            <a:r>
              <a:rPr lang="en-US" altLang="zh-CN" sz="3200" dirty="0" smtClean="0">
                <a:solidFill>
                  <a:srgbClr val="002060"/>
                </a:solidFill>
              </a:rPr>
              <a:t>+</a:t>
            </a:r>
            <a:r>
              <a:rPr lang="zh-CN" altLang="en-US" sz="3200" dirty="0" smtClean="0">
                <a:solidFill>
                  <a:srgbClr val="002060"/>
                </a:solidFill>
              </a:rPr>
              <a:t>曼</a:t>
            </a:r>
            <a:r>
              <a:rPr lang="en-US" altLang="zh-CN" sz="3200" dirty="0" smtClean="0">
                <a:solidFill>
                  <a:srgbClr val="002060"/>
                </a:solidFill>
              </a:rPr>
              <a:t>=</a:t>
            </a:r>
            <a:r>
              <a:rPr lang="zh-CN" altLang="en-US" sz="3200" dirty="0" smtClean="0">
                <a:solidFill>
                  <a:srgbClr val="002060"/>
                </a:solidFill>
              </a:rPr>
              <a:t>幔    扌</a:t>
            </a:r>
            <a:r>
              <a:rPr lang="en-US" altLang="zh-CN" sz="3200" dirty="0" smtClean="0">
                <a:solidFill>
                  <a:srgbClr val="002060"/>
                </a:solidFill>
              </a:rPr>
              <a:t>+</a:t>
            </a:r>
            <a:r>
              <a:rPr lang="zh-CN" altLang="en-US" sz="3200" dirty="0" smtClean="0">
                <a:solidFill>
                  <a:srgbClr val="002060"/>
                </a:solidFill>
              </a:rPr>
              <a:t>雷</a:t>
            </a:r>
            <a:r>
              <a:rPr lang="en-US" altLang="zh-CN" sz="3200" dirty="0" smtClean="0">
                <a:solidFill>
                  <a:srgbClr val="002060"/>
                </a:solidFill>
              </a:rPr>
              <a:t>=</a:t>
            </a:r>
            <a:r>
              <a:rPr lang="zh-CN" altLang="en-US" sz="3200" dirty="0" smtClean="0">
                <a:solidFill>
                  <a:srgbClr val="002060"/>
                </a:solidFill>
              </a:rPr>
              <a:t>擂    奴</a:t>
            </a:r>
            <a:r>
              <a:rPr lang="en-US" altLang="zh-CN" sz="3200" dirty="0" smtClean="0">
                <a:solidFill>
                  <a:srgbClr val="002060"/>
                </a:solidFill>
              </a:rPr>
              <a:t>+</a:t>
            </a:r>
            <a:r>
              <a:rPr lang="zh-CN" altLang="en-US" sz="3200" dirty="0" smtClean="0">
                <a:solidFill>
                  <a:srgbClr val="002060"/>
                </a:solidFill>
              </a:rPr>
              <a:t>弓</a:t>
            </a:r>
            <a:r>
              <a:rPr lang="en-US" altLang="zh-CN" sz="3200" dirty="0" smtClean="0">
                <a:solidFill>
                  <a:srgbClr val="002060"/>
                </a:solidFill>
              </a:rPr>
              <a:t>=</a:t>
            </a:r>
            <a:r>
              <a:rPr lang="zh-CN" altLang="en-US" sz="3200" dirty="0" smtClean="0">
                <a:solidFill>
                  <a:srgbClr val="002060"/>
                </a:solidFill>
              </a:rPr>
              <a:t>弩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4" grpId="0"/>
      <p:bldP spid="7" grpId="0"/>
      <p:bldP spid="8" grpId="0"/>
      <p:bldP spid="14" grpId="0"/>
      <p:bldP spid="15" grpId="0"/>
      <p:bldP spid="16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/>
          <p:cNvSpPr txBox="1"/>
          <p:nvPr/>
        </p:nvSpPr>
        <p:spPr>
          <a:xfrm>
            <a:off x="1156970" y="2976534"/>
            <a:ext cx="871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+mn-ea"/>
              </a:rPr>
              <a:t>擂</a:t>
            </a:r>
            <a:endParaRPr lang="zh-CN" altLang="en-US" sz="3200" b="1" dirty="0" smtClea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066925" y="2380904"/>
            <a:ext cx="781050" cy="1962150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30591" y="2361201"/>
            <a:ext cx="2838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lèi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擂台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6180" y="3981976"/>
            <a:ext cx="3352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dirty="0" err="1" smtClean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léi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自吹自擂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2065655" y="2375824"/>
            <a:ext cx="781050" cy="1962150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35929" y="2159837"/>
            <a:ext cx="6412375" cy="2243791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tx1"/>
                </a:solidFill>
              </a:rPr>
              <a:t>    </a:t>
            </a:r>
            <a:r>
              <a:rPr lang="zh-CN" altLang="en-US" sz="3200" dirty="0" smtClean="0">
                <a:solidFill>
                  <a:srgbClr val="002060"/>
                </a:solidFill>
              </a:rPr>
              <a:t>辨析：表示</a:t>
            </a:r>
            <a:r>
              <a:rPr lang="zh-CN" altLang="en-US" sz="3200" dirty="0">
                <a:solidFill>
                  <a:srgbClr val="002060"/>
                </a:solidFill>
              </a:rPr>
              <a:t>“打”时，读</a:t>
            </a:r>
            <a:r>
              <a:rPr lang="en-US" altLang="zh-CN" sz="3200" dirty="0" err="1">
                <a:solidFill>
                  <a:srgbClr val="002060"/>
                </a:solidFill>
              </a:rPr>
              <a:t>léi</a:t>
            </a:r>
            <a:r>
              <a:rPr lang="zh-CN" altLang="en-US" sz="3200" dirty="0">
                <a:solidFill>
                  <a:srgbClr val="002060"/>
                </a:solidFill>
              </a:rPr>
              <a:t>；表示“擂台，古时候比武的台子”时，读</a:t>
            </a:r>
            <a:r>
              <a:rPr lang="en-US" altLang="zh-CN" sz="3200" dirty="0" err="1">
                <a:solidFill>
                  <a:srgbClr val="002060"/>
                </a:solidFill>
              </a:rPr>
              <a:t>lèi</a:t>
            </a:r>
            <a:r>
              <a:rPr lang="zh-CN" altLang="en-US" sz="3200" dirty="0" smtClean="0">
                <a:solidFill>
                  <a:srgbClr val="002060"/>
                </a:solidFill>
              </a:rPr>
              <a:t>。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953188" y="4705310"/>
            <a:ext cx="10390002" cy="124821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</a:rPr>
              <a:t>    例句</a:t>
            </a:r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</a:rPr>
              <a:t>：舞台上正在举行紧张的擂（</a:t>
            </a:r>
            <a:r>
              <a:rPr lang="en-US" altLang="zh-CN" sz="3200" dirty="0" err="1">
                <a:solidFill>
                  <a:schemeClr val="accent6">
                    <a:lumMod val="50000"/>
                  </a:schemeClr>
                </a:solidFill>
              </a:rPr>
              <a:t>lèi</a:t>
            </a:r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</a:rPr>
              <a:t>）台赛，旁边还有擂（</a:t>
            </a:r>
            <a:r>
              <a:rPr lang="en-US" altLang="zh-CN" sz="3200" dirty="0" err="1">
                <a:solidFill>
                  <a:schemeClr val="accent6">
                    <a:lumMod val="50000"/>
                  </a:schemeClr>
                </a:solidFill>
              </a:rPr>
              <a:t>léi</a:t>
            </a:r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</a:rPr>
              <a:t>）鼓助威的。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0" name="组合 23"/>
          <p:cNvGrpSpPr/>
          <p:nvPr/>
        </p:nvGrpSpPr>
        <p:grpSpPr>
          <a:xfrm>
            <a:off x="1729242" y="2628900"/>
            <a:ext cx="1188027" cy="1082756"/>
            <a:chOff x="379999" y="1753368"/>
            <a:chExt cx="4320000" cy="4320000"/>
          </a:xfrm>
        </p:grpSpPr>
        <p:sp>
          <p:nvSpPr>
            <p:cNvPr id="21" name="矩形 2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>
              <a:stCxn id="21" idx="1"/>
              <a:endCxn id="2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21" idx="0"/>
              <a:endCxn id="2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文本框 25"/>
          <p:cNvSpPr txBox="1"/>
          <p:nvPr/>
        </p:nvSpPr>
        <p:spPr>
          <a:xfrm>
            <a:off x="1806092" y="2574258"/>
            <a:ext cx="101404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妒</a:t>
            </a:r>
            <a:endParaRPr lang="zh-CN" altLang="en-US" sz="72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3"/>
          <p:cNvGrpSpPr/>
          <p:nvPr/>
        </p:nvGrpSpPr>
        <p:grpSpPr>
          <a:xfrm>
            <a:off x="3034146" y="2628900"/>
            <a:ext cx="1188027" cy="1091046"/>
            <a:chOff x="379999" y="1753368"/>
            <a:chExt cx="4320000" cy="4320000"/>
          </a:xfrm>
        </p:grpSpPr>
        <p:sp>
          <p:nvSpPr>
            <p:cNvPr id="26" name="矩形 2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1"/>
              <a:endCxn id="2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6" idx="0"/>
              <a:endCxn id="26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5"/>
          <p:cNvSpPr txBox="1"/>
          <p:nvPr/>
        </p:nvSpPr>
        <p:spPr>
          <a:xfrm>
            <a:off x="3086037" y="2599104"/>
            <a:ext cx="13578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忌</a:t>
            </a:r>
            <a:endParaRPr lang="zh-CN" altLang="en-US" sz="72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3"/>
          <p:cNvGrpSpPr/>
          <p:nvPr/>
        </p:nvGrpSpPr>
        <p:grpSpPr>
          <a:xfrm>
            <a:off x="4318604" y="2628900"/>
            <a:ext cx="1188027" cy="1091046"/>
            <a:chOff x="379999" y="1753368"/>
            <a:chExt cx="4320000" cy="4320000"/>
          </a:xfrm>
        </p:grpSpPr>
        <p:sp>
          <p:nvSpPr>
            <p:cNvPr id="31" name="矩形 3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31" idx="1"/>
              <a:endCxn id="3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0"/>
              <a:endCxn id="3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23"/>
          <p:cNvGrpSpPr/>
          <p:nvPr/>
        </p:nvGrpSpPr>
        <p:grpSpPr>
          <a:xfrm>
            <a:off x="5618087" y="2634396"/>
            <a:ext cx="1188027" cy="1091046"/>
            <a:chOff x="379999" y="1753368"/>
            <a:chExt cx="4320000" cy="4320000"/>
          </a:xfrm>
        </p:grpSpPr>
        <p:sp>
          <p:nvSpPr>
            <p:cNvPr id="35" name="矩形 3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" name="直接连接符 35"/>
            <p:cNvCxnSpPr>
              <a:stCxn id="35" idx="1"/>
              <a:endCxn id="3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0"/>
              <a:endCxn id="35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/>
          <p:cNvSpPr/>
          <p:nvPr/>
        </p:nvSpPr>
        <p:spPr>
          <a:xfrm>
            <a:off x="4391961" y="2567344"/>
            <a:ext cx="11675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曹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" name="组合 23"/>
          <p:cNvGrpSpPr/>
          <p:nvPr/>
        </p:nvGrpSpPr>
        <p:grpSpPr>
          <a:xfrm>
            <a:off x="6887520" y="2631668"/>
            <a:ext cx="1188027" cy="1082756"/>
            <a:chOff x="379999" y="1753368"/>
            <a:chExt cx="4320000" cy="4320000"/>
          </a:xfrm>
        </p:grpSpPr>
        <p:sp>
          <p:nvSpPr>
            <p:cNvPr id="40" name="矩形 39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>
              <a:stCxn id="40" idx="1"/>
              <a:endCxn id="40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40" idx="0"/>
              <a:endCxn id="40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6930884" y="2567345"/>
            <a:ext cx="1014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委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23"/>
          <p:cNvGrpSpPr/>
          <p:nvPr/>
        </p:nvGrpSpPr>
        <p:grpSpPr>
          <a:xfrm>
            <a:off x="8192424" y="2631668"/>
            <a:ext cx="1188027" cy="1091046"/>
            <a:chOff x="379999" y="1753368"/>
            <a:chExt cx="4320000" cy="4320000"/>
          </a:xfrm>
        </p:grpSpPr>
        <p:sp>
          <p:nvSpPr>
            <p:cNvPr id="45" name="矩形 4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>
              <a:stCxn id="45" idx="1"/>
              <a:endCxn id="4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stCxn id="45" idx="0"/>
              <a:endCxn id="45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25"/>
          <p:cNvSpPr txBox="1"/>
          <p:nvPr/>
        </p:nvSpPr>
        <p:spPr>
          <a:xfrm>
            <a:off x="8225564" y="2534088"/>
            <a:ext cx="13578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鲁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4" name="组合 23"/>
          <p:cNvGrpSpPr/>
          <p:nvPr/>
        </p:nvGrpSpPr>
        <p:grpSpPr>
          <a:xfrm>
            <a:off x="1749688" y="4163291"/>
            <a:ext cx="1188027" cy="1082756"/>
            <a:chOff x="379999" y="1753368"/>
            <a:chExt cx="4320000" cy="4320000"/>
          </a:xfrm>
        </p:grpSpPr>
        <p:sp>
          <p:nvSpPr>
            <p:cNvPr id="57" name="矩形 5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>
              <a:stCxn id="57" idx="1"/>
              <a:endCxn id="5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stCxn id="57" idx="0"/>
              <a:endCxn id="5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25"/>
          <p:cNvSpPr txBox="1"/>
          <p:nvPr/>
        </p:nvSpPr>
        <p:spPr>
          <a:xfrm>
            <a:off x="1785527" y="4132562"/>
            <a:ext cx="1014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</a:t>
            </a:r>
            <a:endParaRPr lang="zh-CN" altLang="en-US" sz="72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" name="组合 23"/>
          <p:cNvGrpSpPr/>
          <p:nvPr/>
        </p:nvGrpSpPr>
        <p:grpSpPr>
          <a:xfrm>
            <a:off x="3054592" y="4163291"/>
            <a:ext cx="1188027" cy="1091046"/>
            <a:chOff x="379999" y="1753368"/>
            <a:chExt cx="4320000" cy="4320000"/>
          </a:xfrm>
        </p:grpSpPr>
        <p:sp>
          <p:nvSpPr>
            <p:cNvPr id="62" name="矩形 6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>
              <a:stCxn id="62" idx="1"/>
              <a:endCxn id="6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>
              <a:stCxn id="62" idx="0"/>
              <a:endCxn id="6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文本框 25"/>
          <p:cNvSpPr txBox="1"/>
          <p:nvPr/>
        </p:nvSpPr>
        <p:spPr>
          <a:xfrm>
            <a:off x="3126548" y="4073027"/>
            <a:ext cx="13578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寨</a:t>
            </a:r>
            <a:endParaRPr lang="zh-CN" altLang="en-US" sz="72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23"/>
          <p:cNvGrpSpPr/>
          <p:nvPr/>
        </p:nvGrpSpPr>
        <p:grpSpPr>
          <a:xfrm>
            <a:off x="4339050" y="4163291"/>
            <a:ext cx="1188027" cy="1091046"/>
            <a:chOff x="379999" y="1753368"/>
            <a:chExt cx="4320000" cy="4320000"/>
          </a:xfrm>
        </p:grpSpPr>
        <p:sp>
          <p:nvSpPr>
            <p:cNvPr id="67" name="矩形 6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8" name="直接连接符 67"/>
            <p:cNvCxnSpPr>
              <a:stCxn id="67" idx="1"/>
              <a:endCxn id="6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67" idx="0"/>
              <a:endCxn id="6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组合 23"/>
          <p:cNvGrpSpPr/>
          <p:nvPr/>
        </p:nvGrpSpPr>
        <p:grpSpPr>
          <a:xfrm>
            <a:off x="5638533" y="4168787"/>
            <a:ext cx="1188027" cy="1091046"/>
            <a:chOff x="379999" y="1753368"/>
            <a:chExt cx="4320000" cy="4320000"/>
          </a:xfrm>
        </p:grpSpPr>
        <p:sp>
          <p:nvSpPr>
            <p:cNvPr id="71" name="矩形 7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2" name="直接连接符 71"/>
            <p:cNvCxnSpPr>
              <a:stCxn id="71" idx="1"/>
              <a:endCxn id="7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71" idx="0"/>
              <a:endCxn id="7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4399468" y="4099771"/>
            <a:ext cx="116758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擂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669890" y="4119671"/>
            <a:ext cx="116758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呐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6" name="组合 23"/>
          <p:cNvGrpSpPr/>
          <p:nvPr/>
        </p:nvGrpSpPr>
        <p:grpSpPr>
          <a:xfrm>
            <a:off x="6907966" y="4166059"/>
            <a:ext cx="1188027" cy="1082756"/>
            <a:chOff x="379999" y="1753368"/>
            <a:chExt cx="4320000" cy="4320000"/>
          </a:xfrm>
        </p:grpSpPr>
        <p:sp>
          <p:nvSpPr>
            <p:cNvPr id="77" name="矩形 7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>
              <a:stCxn id="77" idx="1"/>
              <a:endCxn id="7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7" idx="0"/>
              <a:endCxn id="7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文本框 79"/>
          <p:cNvSpPr txBox="1"/>
          <p:nvPr/>
        </p:nvSpPr>
        <p:spPr>
          <a:xfrm>
            <a:off x="6907966" y="4073027"/>
            <a:ext cx="101404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插</a:t>
            </a:r>
            <a:endParaRPr lang="zh-CN" altLang="en-US" sz="7200" b="1" dirty="0" smtClean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5669665" y="2567345"/>
            <a:ext cx="111120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督</a:t>
            </a:r>
            <a:endParaRPr lang="zh-CN" altLang="en-US" sz="72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46809" y="0"/>
            <a:ext cx="229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  <p:bldP spid="38" grpId="0"/>
      <p:bldP spid="43" grpId="0"/>
      <p:bldP spid="48" grpId="0"/>
      <p:bldP spid="60" grpId="0"/>
      <p:bldP spid="65" grpId="0"/>
      <p:bldP spid="74" grpId="0"/>
      <p:bldP spid="75" grpId="0"/>
      <p:bldP spid="80" grpId="0"/>
      <p:bldP spid="8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1910</Words>
  <Application>WPS 演示</Application>
  <PresentationFormat>宽屏</PresentationFormat>
  <Paragraphs>317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黑体</vt:lpstr>
      <vt:lpstr>Pinyin Adjust</vt:lpstr>
      <vt:lpstr>GB Pinyinok-B</vt:lpstr>
      <vt:lpstr>楷体</vt:lpstr>
      <vt:lpstr>Arial Unicode MS</vt:lpstr>
      <vt:lpstr>Calibri</vt:lpstr>
      <vt:lpstr>Office 主题</vt:lpstr>
      <vt:lpstr>5.草船借箭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3.植物妈妈有办法</dc:title>
  <dc:creator/>
  <cp:lastModifiedBy>qwe</cp:lastModifiedBy>
  <cp:revision>175</cp:revision>
  <dcterms:created xsi:type="dcterms:W3CDTF">2019-01-28T06:44:00Z</dcterms:created>
  <dcterms:modified xsi:type="dcterms:W3CDTF">2021-11-01T05:26:48Z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E21C758D860B4C7593010C6DA6CC6632</vt:lpwstr>
  </property>
</Properties>
</file>